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57" r:id="rId4"/>
    <p:sldId id="271" r:id="rId5"/>
    <p:sldId id="258" r:id="rId6"/>
    <p:sldId id="261" r:id="rId7"/>
    <p:sldId id="259" r:id="rId8"/>
    <p:sldId id="260" r:id="rId9"/>
    <p:sldId id="262" r:id="rId10"/>
    <p:sldId id="263" r:id="rId11"/>
    <p:sldId id="264" r:id="rId12"/>
    <p:sldId id="265" r:id="rId13"/>
    <p:sldId id="266" r:id="rId14"/>
    <p:sldId id="267" r:id="rId15"/>
    <p:sldId id="269" r:id="rId16"/>
    <p:sldId id="268" r:id="rId17"/>
  </p:sldIdLst>
  <p:sldSz cx="12192000" cy="6858000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59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7:07:56.5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24575,'0'0'-8191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7:08:55.3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24575,'0'0'-8191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7:09:44.21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24575,'0'0'-8191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7:09:45.7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11:00:51.7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24575,'0'0'-8191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11:00:51.7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24575,'0'0'-8191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11:00:51.7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24575,'0'0'-8191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7:14:03.96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24575,'0'0'-8191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7:14:04.3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7:08:03.89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140 1 24575,'1083'0'0,"-1074"0"0,1 0 0,0 0 0,-1 1 0,1 1 0,-1 0 0,1 0 0,-1 1 0,0 0 0,0 0 0,0 1 0,0 0 0,-1 1 0,0 0 0,1 0 0,-2 1 0,1 0 0,-1 0 0,7 8 0,-9-9 0,0 0 0,0 0 0,1-1 0,-1 0 0,1 0 0,10 5 0,-9-6 0,0 1 0,-1 1 0,1-1 0,11 12 0,18 27 0,-27-30 0,0-2 0,1 1 0,16 13 0,1-4 0,-18-14 0,0-1 0,-1 2 0,0-1 0,0 1 0,0 0 0,-1 1 0,0 0 0,8 14 0,-5-3 0,-2 0 0,-1 0 0,0 0 0,-1 1 0,-1 0 0,-1 0 0,-1 0 0,-1 0 0,-1 1 0,-1-1 0,-2 24 0,1-39 0,0 0 0,-1 0 0,1 0 0,-1 0 0,0-1 0,0 1 0,-1-1 0,0 1 0,0-1 0,0 0 0,-6 7 0,-4 2 0,1-1 0,-22 16 0,-8 8 0,-44 42 0,73-70 0,-1 0 0,0 0 0,-1-2 0,1 0 0,-30 10 0,13-6 0,6-2 0,0-1 0,-1-2 0,0 0 0,-50 3 0,57-6 0,1 1 0,0 1 0,-23 8 0,22-6 0,0-1 0,-32 6 0,-1-8 0,-93-4 0,66-1 0,55-1 0,0 0 0,1-1 0,-1-1 0,1-1 0,-31-12 0,-108-50 0,100 30 0,24 12 0,-9-9 0,35 25 0,-1 0 0,-25-15 0,27 17 0,0 0 0,0-1 0,1 0 0,1-1 0,-1 0 0,2-1 0,-13-15 0,-12-13 0,26 30 0,1-1 0,-1 1 0,2-1 0,-1 0 0,1 0 0,1-1 0,0 1 0,0-1 0,1 0 0,0 0 0,0 0 0,-1-16 0,2-2 0,0 0 0,2 0 0,5-41 0,-4 63 0,1 0 0,-1 0 0,1 0 0,1 1 0,-1-1 0,1 1 0,0 0 0,5-9 0,-4 8 0,0 1 0,-1-1 0,1-1 0,-2 1 0,1 0 0,3-12 0,-3-9 0,-3 22 0,1 0 0,-1 0 0,1-1 0,0 1 0,1 0 0,-1 0 0,1 0 0,0 0 0,0 1 0,4-7 0,-5 9-71,1 1 23,-1-1 0,0 1 0,1 0 0,-1-1 0,0 0 1,0 1-1,0-1 0,0 0 0,0 1 0,-1-1 0,1 0 0,-1 0 0,1 0 0,-1 1 0,1-1 0,-1 0 0,0 0 0,0 0 0,0 0 1,0 0-1,0 0 0,0 0 0,-1 0 0,1 0 0,-1 1 0,0-4 0,-7-4-6778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7:08:17.8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103 1218 24575,'-2'-114'0,"5"-126"0,0 222 0,1-1 0,1 1 0,1 0 0,0 1 0,18-34 0,-16 34 0,3-1 0,0 0 0,2 1 0,-1 0 0,2 1 0,0 1 0,20-17 0,-2 1 0,-14 14 0,29-20 0,-1 1 0,-27 23 0,1 1 0,0 0 0,1 1 0,0 2 0,0 0 0,38-10 0,9-5 0,203-88 0,51-20 0,-317 130 0,53-20 0,115-27 0,-131 40 0,-19 4 0,0 0 0,44-1 0,-43 5 0,0 2 0,0 0 0,0 1 0,-1 2 0,1 1 0,-1 0 0,0 2 0,40 16 0,-24-6 0,-28-13 0,0 0 0,0 1 0,0 0 0,-1 1 0,0 0 0,0 1 0,15 13 0,44 51 0,-62-64 0,0-1 0,0 0 0,0 1 0,-1 0 0,0 0 0,0 1 0,-1 0 0,1 0 0,-2 0 0,1 1 0,5 16 0,23 66 0,-22-65 0,-1 0 0,-1 0 0,-2 1 0,-1 1 0,5 41 0,-11 141 0,-2-89 0,2-109 0,-2 0 0,1 0 0,-2 0 0,1-1 0,-2 1 0,1 0 0,-10 17 0,0 4 0,8-17 0,1 1 0,-5 31 0,8-34 0,-2 0 0,0 0 0,0 0 0,-1-1 0,-6 15 0,-9 4 0,-1 0 0,-1-1 0,-38 43 0,20-27 0,-39 38 0,39-45 0,26-28 0,-1 0 0,-1-1 0,-24 14 0,29-18 0,-41 18 0,40-21 0,1 1 0,0 0 0,0 0 0,-18 14 0,6-4 0,0-1 0,-1-1 0,-1-1 0,0-1 0,-32 10 0,32-11 0,-8 0 0,-60 12 0,-6 2 0,73-17 0,0-1 0,-1-1 0,-45 3 0,-79-8 0,79-1 0,51 0 0,0-2 0,0 0 0,1-1 0,-1 0 0,1-2 0,-31-13 0,-106-60 0,27 18 0,85 43 0,-66-39 0,-42-48 0,144 100 0,1-1 0,0 0 0,0-1 0,0 0 0,1 0 0,0 0 0,0-1 0,1 1 0,0-1 0,-5-13 0,-5-4 0,-7-1 0,16 21 0,0-1 0,1 1 0,0-1 0,1-1 0,-8-11 0,11 17 0,1-1 0,-1 1 0,1 0 0,0 0 0,0 0 0,-1-1 0,1 1 0,0 0 0,0 0 0,0-1 0,0 1 0,0 0 0,1-1 0,-1 1 0,0 0 0,0 0 0,1 0 0,-1-1 0,1 1 0,-1 0 0,1 0 0,0 0 0,-1 0 0,1 0 0,0 0 0,0 0 0,0 0 0,0 0 0,0 0 0,0 0 0,0 1 0,0-1 0,0 0 0,0 1 0,0-1 0,0 1 0,0-1 0,0 1 0,1-1 0,1 1 0,17-6-1365,1 2-5461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7:08:30.95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129 3270 24575,'-1'-97'0,"-5"0"0,-5 1 0,-3 0 0,-42-148 0,45 205 0,1-1 0,3 0 0,1 0 0,2-1 0,2 0 0,1 1 0,2-1 0,9-50 0,10-20-290,6 0-1,40-108 1,96-209-1013,-158 417 1323,309-737-606,-301 719 876,-1-1-1,-1-1 1,-1 1 0,-2-2-1,4-39 1,-10 68-226,-1 0 1,1 1 0,-1-1 0,1 0-1,0 0 1,0 1 0,0-1 0,0 1-1,1-1 1,-1 1 0,1-1 0,-1 1 0,1 0-1,3-3 1,33-23-50,-10 9 1,5-3-16,2 1 0,0 2 0,67-26 0,0-1 0,-49 21 0,1 3 0,0 3 0,1 2 0,2 2 0,-1 3 0,1 2 0,112-4 0,350 14 0,-401 6 0,184 33 0,-266-30 0,0 2 0,-1 2 0,49 24 0,-44-19 0,84 28 0,-87-35 0,-1 2 0,0 2 0,-1 1 0,0 2 0,-1 1 0,-2 2 0,0 1 0,-1 2 0,-1 1 0,37 40 0,9 16 0,110 154 0,39 112 0,-130-173 0,-46-81 0,-12-18 0,-22-42 0,2 0 0,25 35 0,-1-8 0,-3 2 0,-3 1 0,43 106 0,-67-137 0,13 64 0,-3-9 0,-21-86 0,12 36 0,-2 0 0,-1 1 0,7 76 0,-16 195 0,-1-141 0,0-152 0,0 1 0,0 0 0,-2-1 0,0 0 0,-1 1 0,-1-1 0,0-1 0,-1 1 0,-1-1 0,0 0 0,-1 0 0,-12 16 0,-74 102 0,87-124 0,0 0 0,0-1 0,-12 9 0,-19 24 0,25-26 0,1-1 0,-2-1 0,0 0 0,-23 17 0,-68 38 0,67-45 0,-14 9 0,-2-2 0,-2-3 0,0-2 0,-64 18 0,106-39-341,-1-1 0,0-1-1,-25 2 1,18-4-6485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7:08:38.4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165 1406 24575,'-18'-33'0,"-56"-122"0,65 131 0,0 0 0,1 0 0,2-1 0,-6-41 0,-1-27 0,7 66 0,2-1 0,1 0 0,1 0 0,1 0 0,5-38 0,-1 53 0,0 1 0,1-1 0,1 1 0,0-1 0,1 2 0,0-1 0,1 0 0,0 1 0,11-11 0,4-5 0,2 1 0,33-29 0,-1 4 0,10-10 0,141-98 0,-84 95 0,-18 10 0,-91 46 0,1 1 0,1 0 0,-1 2 0,1 0 0,20-4 0,86-10 0,-78 14 0,189-26 0,319-2 0,-542 33 0,-1 1 0,1 1 0,-1-1 0,1 1 0,-1 1 0,1 0 0,-1 0 0,0 1 0,0 0 0,-1 0 0,1 1 0,12 10 0,2 4 0,0 1 0,34 41 0,26 16 0,-71-62 0,-1 1 0,0 0 0,-1 0 0,-1 1 0,-1 1 0,0-1 0,-1 1 0,-1 0 0,-1 1 0,5 26 0,-3 12 0,-3 1 0,-3 65 0,-1-95 0,-1 2 0,2 25 0,-3 0 0,-13 75 0,11-99 0,1 1 0,1 38 0,-1 12 0,-11-2 0,3-23 0,1 1 0,3-19 0,-4 79 0,12-32 0,-2 71 0,0-146 0,-1-1 0,-1 0 0,0 0 0,0 0 0,-1 0 0,0 0 0,-10 15 0,-43 60 0,54-82 0,0 0 0,0 0 0,0 0 0,-1 0 0,1-1 0,-1 1 0,1-1 0,-1 0 0,0 0 0,-6 2 0,-46 12 0,25-7 0,0 0 0,1-1 0,-1-2 0,0-1 0,-1-1 0,-51-1 0,-368-5 0,424 1 0,-1-2 0,1-1 0,0-1 0,0-1 0,-35-14 0,-444-178 0,465 178 0,2-2 0,0-1 0,-37-31 0,-55-33 0,111 74 0,1 0 0,0-2 0,-19-19 0,4 4 0,23 20 0,7 7 0,0 0 0,0 0 0,1 0 0,-1-1 0,1 0 0,-4-4 0,7 7 0,-1-1 0,0 1 0,1 0 0,0-1 0,-1 1 0,1 0 0,0-1 0,-1 1 0,1 0 0,0-1 0,0 1 0,0-1 0,0 1 0,0-1 0,1 1 0,-1 0 0,0-1 0,1 1 0,-1 0 0,1-1 0,-1 1 0,1 0 0,-1 0 0,1-1 0,2-1 0,0-3-195,1 0 0,-1 0 0,-1-1 0,1 0 0,-1 1 0,2-10 0,0-4-6631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7:08:44.08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169 490 24575,'56'-56'0,"-42"40"0,1 0 0,0 2 0,35-27 0,58-31 0,-87 59 0,150-107 0,-123 84 0,-45 34 0,26-20 0,50-27 0,-69 44 0,2 0 0,-1 0 0,0 1 0,1 1 0,-1 0 0,1 0 0,0 1 0,19 0 0,-2 2 0,1 1 0,-1 1 0,0 2 0,0 1 0,0 2 0,0 0 0,-1 2 0,-1 1 0,1 1 0,30 19 0,94 51 0,-103-54 0,-11-7 0,-1 2 0,33 26 0,-55-38 0,0 0 0,0-2 0,32 14 0,-27-13 0,36 21 0,-10 4 0,-35-24 0,1-1 0,0 0 0,25 13 0,-27-17 0,-2 0 0,1 1 0,0 0 0,-1 1 0,-1-1 0,1 2 0,-1-1 0,0 1 0,0 0 0,5 9 0,-2-2 0,-1 1 0,-1-1 0,0 1 0,-1 1 0,5 18 0,-8-16 0,-1 1 0,-1-1 0,0 1 0,-2-1 0,0 1 0,-1-1 0,-1 1 0,-1-1 0,-1 1 0,-8 26 0,9-36 0,-1-1 0,1 0 0,-1 0 0,-1-1 0,0 1 0,0-1 0,-1 0 0,0 0 0,-8 8 0,-9 7 0,-37 28 0,21-18 0,-282 221 0,292-233 0,-1-1 0,-32 15 0,47-28 0,1-1 0,-1 0 0,0-1 0,0-1 0,-1-1 0,1 0 0,-17 1 0,-282-3 0,133-4 0,160 2 0,0-1 0,1-1 0,-1 0 0,-28-9 0,-81-34 0,49 16 0,62 23 0,1-1 0,0-1 0,0 0 0,-25-19 0,-60-54 0,53 40 0,40 33 0,0-1 0,1 0 0,0-1 0,0 0 0,1-1 0,1 1 0,0-1 0,-8-19 0,1-2 0,2-1 0,-9-37 0,15 35 0,0-1 0,3 1 0,1-1 0,2 1 0,6-57 0,-5 87-91,-1 0 0,1 0 0,0 0 0,0 0 0,1 0 0,0 0 0,0 0 0,0 0 0,1 1 0,0-1 0,0 1 0,0 0 0,1-1 0,8-7 0,1 4-6735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7:08:44.5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7:08:50.45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1 379 24575,'0'-60'0,"1"-68"0,0 125 0,-1 0 0,1-1 0,0 1 0,0 0 0,1 0 0,-1 0 0,1 0 0,-1 0 0,1 0 0,0 1 0,0-1 0,0 1 0,0-1 0,0 1 0,1 0 0,-1-1 0,1 1 0,0 0 0,-1 1 0,1-1 0,0 0 0,0 1 0,0 0 0,0 0 0,5-2 0,8-1 0,1 0 0,0 0 0,28-1 0,-38 4 0,77-3 0,-59 4 0,1-1 0,-1-2 0,0 0 0,0-2 0,34-10 0,-38 9 0,0 1 0,0 0 0,0 2 0,1 0 0,0 2 0,22 1 0,31-3 0,-8-9 0,3-1 0,17 0 0,-63 7 0,1 2 0,27-1 0,-38 5 0,-1 1 0,1 0 0,0 0 0,-1 2 0,1 0 0,-1 0 0,1 1 0,-1 1 0,20 10 0,-20-10 0,0 0 0,28 5 0,-27-7 0,-1 1 0,1 0 0,14 6 0,67 28 0,7 3 0,-85-33 0,-1 1 0,0 0 0,0 1 0,-1 1 0,0 0 0,-1 1 0,0 1 0,-1 0 0,-1 1 0,0 0 0,15 25 0,2 2 0,-23-34 0,0 1 0,-1-1 0,1 1 0,-2 0 0,1 1 0,-1-1 0,-1 1 0,1 0 0,-1-1 0,1 12 0,-2-6 0,0 1 0,-1 0 0,-1-1 0,-3 29 0,2-36 0,-1 0 0,0 0 0,0 0 0,0 0 0,-1-1 0,0 1 0,0-1 0,0 1 0,-1-1 0,0 0 0,-1-1 0,-4 7 0,-12 9 0,-1-1 0,-1-1 0,0-1 0,-30 17 0,39-27 0,-1-1 0,0-1 0,0 0 0,-1-1 0,0-1 0,0 0 0,0-1 0,-17 0 0,-136-1 0,98-3 0,-45 3 0,-111-5 0,206-1 0,1 0 0,-1-1 0,1-2 0,-24-9 0,-20-8 0,21 11 0,-92-22 0,123 32 0,0-1 0,0 0 0,0 0 0,-13-8 0,-20-8 0,-86-36 0,124 53 0,0 0 0,0-1 0,1 0 0,-1 0 0,1 0 0,0-1 0,-7-8 0,7 8 0,1 0 0,-1 0 0,0 1 0,-1-1 0,1 1 0,-1 0 0,-7-2 0,-1 1-56,11 4-90,0 0 1,1 0 0,-1 0-1,1-1 1,-1 1-1,1-1 1,0 0-1,-5-4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7:08:51.5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27621-5208-D090-4688-F90C908971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99AFA9-AFA3-3B77-3EE8-1B86E9B54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5A202B-42AB-1771-E64B-D07BCF54B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7374E-2155-40F4-9896-C85E161BE3CB}" type="datetimeFigureOut">
              <a:rPr lang="en-IN" smtClean="0"/>
              <a:t>14-08-2023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332DB1-FDDE-BFDE-4CFA-753A237CC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286FB-8ADC-97F3-793A-7D638893A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E949F-2DFF-45E1-AFCD-29B854723D8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03162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06F9C-59B4-167C-E3E6-F3241D0D6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2DE428-5B57-59DA-2200-683267F36F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94D779-C35B-E7C4-D04B-20FEC8F20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7374E-2155-40F4-9896-C85E161BE3CB}" type="datetimeFigureOut">
              <a:rPr lang="en-IN" smtClean="0"/>
              <a:t>14-08-2023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74800-582C-7774-283F-35C49BC56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883210-4CDD-1AF3-C02D-0A49E7E24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E949F-2DFF-45E1-AFCD-29B854723D8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48898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3BC0ED-EF07-4B2E-3633-6C0529E683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77004B-AA71-8D41-AEF1-DF59F5F9A7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F7F747-7723-3A23-B4A7-B2ED0214C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7374E-2155-40F4-9896-C85E161BE3CB}" type="datetimeFigureOut">
              <a:rPr lang="en-IN" smtClean="0"/>
              <a:t>14-08-2023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606DDD-060B-CD72-16D4-8258EE27B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76E444-3299-A495-098F-ED11D6C57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E949F-2DFF-45E1-AFCD-29B854723D8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85684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F2749-041C-27CD-BF73-EF6609DBE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F1F2B1-A06C-0257-4F3D-33C01FDE96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33E3FE-E399-6F6A-2788-ABCE653BF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7374E-2155-40F4-9896-C85E161BE3CB}" type="datetimeFigureOut">
              <a:rPr lang="en-IN" smtClean="0"/>
              <a:t>14-08-2023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EF7034-4799-D8D7-80CD-D8F0E92F2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634C77-8EC2-20D2-5951-2C76613B8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E949F-2DFF-45E1-AFCD-29B854723D8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09617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D39EE-EE21-8DBA-9312-81DE162AD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9B4049-4EAA-D154-81FA-04988FA3A9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2196D7-C35F-02C7-8962-62B1E127D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7374E-2155-40F4-9896-C85E161BE3CB}" type="datetimeFigureOut">
              <a:rPr lang="en-IN" smtClean="0"/>
              <a:t>14-08-2023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2DD15B-BC50-70A4-9504-A463CD922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21B031-B4A5-2DCF-27C6-6E63B302A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E949F-2DFF-45E1-AFCD-29B854723D8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94857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3055F-F5A1-8F18-E1D8-25E10197F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12530D-CC2D-661E-D5A9-258B37BE2B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B30803-1AD0-72C5-14FA-A5ED443328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E8EE7F-EDD8-C342-7299-8BADCA53D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7374E-2155-40F4-9896-C85E161BE3CB}" type="datetimeFigureOut">
              <a:rPr lang="en-IN" smtClean="0"/>
              <a:t>14-08-2023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84ED35-4BCC-6A7D-D1F5-1D62AE00B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0FFA8D-1CEF-F7EF-E158-35AFE186F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E949F-2DFF-45E1-AFCD-29B854723D8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158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55690-8E26-ABE2-DEBE-EFB24B099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FE6830-A1F6-C9AE-A691-FF4736CE34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5C994D-4C3A-BA49-A8FD-DF9D0E7A20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D00B3C-9E63-FF82-105B-7C5DAD5C0E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9B5247-05D5-13B0-C93F-B4C816447D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AC0111-9E8A-7445-F784-FA49663CD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7374E-2155-40F4-9896-C85E161BE3CB}" type="datetimeFigureOut">
              <a:rPr lang="en-IN" smtClean="0"/>
              <a:t>14-08-2023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418B1E-6118-3152-3EDF-7F2554860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B822A4-55C4-CAC8-90C0-143440065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E949F-2DFF-45E1-AFCD-29B854723D8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71400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A995F-6D2D-3681-B71B-69983DDC0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191EC6-6058-6E9F-5328-0A0EA185B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7374E-2155-40F4-9896-C85E161BE3CB}" type="datetimeFigureOut">
              <a:rPr lang="en-IN" smtClean="0"/>
              <a:t>14-08-2023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B417C9-312B-B8A6-4174-E59D57E03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B4D537-F501-8600-12BD-03838616F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E949F-2DFF-45E1-AFCD-29B854723D8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88008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EFF9A4-455C-684F-168C-A6D7F07CB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7374E-2155-40F4-9896-C85E161BE3CB}" type="datetimeFigureOut">
              <a:rPr lang="en-IN" smtClean="0"/>
              <a:t>14-08-2023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51D32-E250-35B5-9B82-F4C77D441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E8F45C-71A5-F7FD-C5F1-138EA4E69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E949F-2DFF-45E1-AFCD-29B854723D8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27183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C582F-B5FD-75EE-137C-0D5379D99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6920E6-B1BE-36A4-216B-A459E1B5AD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13FEEF-2DB5-E8A5-5089-D1D2F1F0F4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F83021-9271-049A-9672-8D4EA0733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7374E-2155-40F4-9896-C85E161BE3CB}" type="datetimeFigureOut">
              <a:rPr lang="en-IN" smtClean="0"/>
              <a:t>14-08-2023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9AB415-B4E3-0C9B-C1C3-7E97690D6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28A002-B750-6856-D4E0-272DDCA2E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E949F-2DFF-45E1-AFCD-29B854723D8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55531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04CE9-379E-BD83-8077-64B8CC1E8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6689DB-12C1-38C5-B6B8-14FC6D6ECD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BA6D98-CF85-164A-E0AA-10C0A03075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09BCDA-DD2B-4DA1-15CD-F40E2BD48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7374E-2155-40F4-9896-C85E161BE3CB}" type="datetimeFigureOut">
              <a:rPr lang="en-IN" smtClean="0"/>
              <a:t>14-08-2023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3EA1FA-F211-AE2C-B41D-7ABA63310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4773DB-D039-5C38-9DCF-E88692DF6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E949F-2DFF-45E1-AFCD-29B854723D8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3088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10498B-7AF7-00D4-D77B-B1D3C52D1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B2D833-0670-73FC-E9E4-F20965C631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FF65D4-5544-0DC5-5874-75E018EFFE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67374E-2155-40F4-9896-C85E161BE3CB}" type="datetimeFigureOut">
              <a:rPr lang="en-IN" smtClean="0"/>
              <a:t>14-08-2023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3713C9-EB95-83C8-1E8C-3AC26BAC01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1DDDDB-63E4-97DC-EC25-CDF4880B8A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7E949F-2DFF-45E1-AFCD-29B854723D8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07807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13" Type="http://schemas.openxmlformats.org/officeDocument/2006/relationships/image" Target="../media/image12.png"/><Relationship Id="rId18" Type="http://schemas.openxmlformats.org/officeDocument/2006/relationships/customXml" Target="../ink/ink7.xml"/><Relationship Id="rId3" Type="http://schemas.openxmlformats.org/officeDocument/2006/relationships/image" Target="../media/image6.png"/><Relationship Id="rId21" Type="http://schemas.openxmlformats.org/officeDocument/2006/relationships/customXml" Target="../ink/ink9.xml"/><Relationship Id="rId7" Type="http://schemas.openxmlformats.org/officeDocument/2006/relationships/image" Target="../media/image9.png"/><Relationship Id="rId12" Type="http://schemas.openxmlformats.org/officeDocument/2006/relationships/customXml" Target="../ink/ink4.xml"/><Relationship Id="rId17" Type="http://schemas.openxmlformats.org/officeDocument/2006/relationships/image" Target="../media/image14.png"/><Relationship Id="rId2" Type="http://schemas.openxmlformats.org/officeDocument/2006/relationships/image" Target="../media/image5.emf"/><Relationship Id="rId16" Type="http://schemas.openxmlformats.org/officeDocument/2006/relationships/customXml" Target="../ink/ink6.xml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.xml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5" Type="http://schemas.openxmlformats.org/officeDocument/2006/relationships/image" Target="../media/image13.png"/><Relationship Id="rId10" Type="http://schemas.openxmlformats.org/officeDocument/2006/relationships/customXml" Target="../ink/ink3.xml"/><Relationship Id="rId19" Type="http://schemas.openxmlformats.org/officeDocument/2006/relationships/customXml" Target="../ink/ink8.xml"/><Relationship Id="rId4" Type="http://schemas.openxmlformats.org/officeDocument/2006/relationships/image" Target="../media/image7.png"/><Relationship Id="rId9" Type="http://schemas.openxmlformats.org/officeDocument/2006/relationships/image" Target="../media/image10.png"/><Relationship Id="rId14" Type="http://schemas.openxmlformats.org/officeDocument/2006/relationships/customXml" Target="../ink/ink5.xml"/><Relationship Id="rId22" Type="http://schemas.openxmlformats.org/officeDocument/2006/relationships/customXml" Target="../ink/ink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customXml" Target="../ink/ink1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customXml" Target="../ink/ink13.xml"/><Relationship Id="rId7" Type="http://schemas.openxmlformats.org/officeDocument/2006/relationships/customXml" Target="../ink/ink16.xml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5.xml"/><Relationship Id="rId5" Type="http://schemas.openxmlformats.org/officeDocument/2006/relationships/customXml" Target="../ink/ink14.xml"/><Relationship Id="rId4" Type="http://schemas.openxmlformats.org/officeDocument/2006/relationships/image" Target="../media/image160.png"/><Relationship Id="rId9" Type="http://schemas.openxmlformats.org/officeDocument/2006/relationships/customXml" Target="../ink/ink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pajancoa.ac.in/wordpress/index.php/dbt-star-college-pajancoa/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91D1770-7C59-10C2-1C04-8EB7DE46A8F3}"/>
              </a:ext>
            </a:extLst>
          </p:cNvPr>
          <p:cNvSpPr txBox="1"/>
          <p:nvPr/>
        </p:nvSpPr>
        <p:spPr>
          <a:xfrm>
            <a:off x="619761" y="1508299"/>
            <a:ext cx="10982960" cy="797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78731" algn="ctr">
              <a:lnSpc>
                <a:spcPct val="115000"/>
              </a:lnSpc>
              <a:spcBef>
                <a:spcPts val="171"/>
              </a:spcBef>
            </a:pPr>
            <a:r>
              <a:rPr lang="en-US" sz="2000" b="1" kern="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STAR COLLEGE SCHEME –</a:t>
            </a:r>
          </a:p>
          <a:p>
            <a:pPr marL="378731" algn="ctr">
              <a:lnSpc>
                <a:spcPct val="115000"/>
              </a:lnSpc>
              <a:spcBef>
                <a:spcPts val="171"/>
              </a:spcBef>
            </a:pPr>
            <a:r>
              <a:rPr lang="en-US" sz="2000" b="1" kern="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FUNDED BY DEPARTMENT OF BIO TECHNOLOGY (GOI)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731212-3EB4-72D6-F754-2163FA2D1B7C}"/>
              </a:ext>
            </a:extLst>
          </p:cNvPr>
          <p:cNvSpPr txBox="1"/>
          <p:nvPr/>
        </p:nvSpPr>
        <p:spPr>
          <a:xfrm>
            <a:off x="0" y="4838876"/>
            <a:ext cx="12110720" cy="1549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78731" algn="ctr">
              <a:lnSpc>
                <a:spcPct val="115000"/>
              </a:lnSpc>
              <a:spcBef>
                <a:spcPts val="171"/>
              </a:spcBef>
            </a:pPr>
            <a:r>
              <a:rPr lang="en-US" sz="2000" b="1" kern="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PANDIT JAWAHARLAL NEHRU COLLEGE OF AGRICULTURE AND RESEARCH INSTITUTE</a:t>
            </a:r>
          </a:p>
          <a:p>
            <a:pPr marL="378731" algn="ctr">
              <a:lnSpc>
                <a:spcPct val="115000"/>
              </a:lnSpc>
              <a:spcBef>
                <a:spcPts val="171"/>
              </a:spcBef>
            </a:pPr>
            <a:r>
              <a:rPr lang="en-US" b="1" kern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b="1" kern="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 Government of Puducherry Institution affiliated to Pondicherry University, Puducherry and accredited to ICAR</a:t>
            </a:r>
            <a:r>
              <a:rPr lang="en-US" b="1" kern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IN" b="1" kern="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78731" algn="ctr">
              <a:lnSpc>
                <a:spcPct val="115000"/>
              </a:lnSpc>
              <a:spcBef>
                <a:spcPts val="171"/>
              </a:spcBef>
            </a:pPr>
            <a:r>
              <a:rPr lang="en-IN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Serumavilangai</a:t>
            </a:r>
            <a:r>
              <a:rPr lang="en-IN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N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Nedungadu</a:t>
            </a:r>
            <a:r>
              <a:rPr lang="en-IN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(PO),</a:t>
            </a:r>
            <a:endParaRPr lang="en-US" sz="2000" b="1" kern="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78731" algn="ctr">
              <a:lnSpc>
                <a:spcPct val="115000"/>
              </a:lnSpc>
              <a:spcBef>
                <a:spcPts val="171"/>
              </a:spcBef>
            </a:pPr>
            <a:r>
              <a:rPr lang="en-US" sz="2000" b="1" kern="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ker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KARAIKAL </a:t>
            </a:r>
            <a:r>
              <a:rPr lang="en-US" sz="2000" b="1" kern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609 </a:t>
            </a:r>
            <a:r>
              <a:rPr lang="en-US" sz="2000" b="1" kern="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603 - UT of Puducherry</a:t>
            </a:r>
            <a:endParaRPr lang="en-IN" sz="2000" b="1" kern="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183274-F7F8-017A-CA99-C156EA3D059D}"/>
              </a:ext>
            </a:extLst>
          </p:cNvPr>
          <p:cNvSpPr txBox="1"/>
          <p:nvPr/>
        </p:nvSpPr>
        <p:spPr>
          <a:xfrm flipH="1">
            <a:off x="3103351" y="2523252"/>
            <a:ext cx="59852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ADVISORY COMMITTEE MEETING – 09.08.2023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EC43CB4A-9D41-43BE-3F63-97E58FFD3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1" y="314949"/>
            <a:ext cx="995045" cy="998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CD96B9-5AC8-EBC8-FC13-971206423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6549" y="314949"/>
            <a:ext cx="1099820" cy="998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284A760C-644B-57E1-A38D-A00D7FBB2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182" y="247040"/>
            <a:ext cx="1273258" cy="113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6714FC9C-85DD-DBD0-CCC7-CE4F5C7E1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621" y="3281885"/>
            <a:ext cx="1110933" cy="1276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9352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8ED8B04-82EF-4072-94BE-F25CB68F04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0764142"/>
              </p:ext>
            </p:extLst>
          </p:nvPr>
        </p:nvGraphicFramePr>
        <p:xfrm>
          <a:off x="1168400" y="1017786"/>
          <a:ext cx="9855200" cy="546926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411902">
                  <a:extLst>
                    <a:ext uri="{9D8B030D-6E8A-4147-A177-3AD203B41FA5}">
                      <a16:colId xmlns:a16="http://schemas.microsoft.com/office/drawing/2014/main" val="1597361059"/>
                    </a:ext>
                  </a:extLst>
                </a:gridCol>
                <a:gridCol w="1623270">
                  <a:extLst>
                    <a:ext uri="{9D8B030D-6E8A-4147-A177-3AD203B41FA5}">
                      <a16:colId xmlns:a16="http://schemas.microsoft.com/office/drawing/2014/main" val="88733273"/>
                    </a:ext>
                  </a:extLst>
                </a:gridCol>
                <a:gridCol w="3996224">
                  <a:extLst>
                    <a:ext uri="{9D8B030D-6E8A-4147-A177-3AD203B41FA5}">
                      <a16:colId xmlns:a16="http://schemas.microsoft.com/office/drawing/2014/main" val="363525021"/>
                    </a:ext>
                  </a:extLst>
                </a:gridCol>
                <a:gridCol w="1411902">
                  <a:extLst>
                    <a:ext uri="{9D8B030D-6E8A-4147-A177-3AD203B41FA5}">
                      <a16:colId xmlns:a16="http://schemas.microsoft.com/office/drawing/2014/main" val="4181124566"/>
                    </a:ext>
                  </a:extLst>
                </a:gridCol>
                <a:gridCol w="1411902">
                  <a:extLst>
                    <a:ext uri="{9D8B030D-6E8A-4147-A177-3AD203B41FA5}">
                      <a16:colId xmlns:a16="http://schemas.microsoft.com/office/drawing/2014/main" val="3100110130"/>
                    </a:ext>
                  </a:extLst>
                </a:gridCol>
              </a:tblGrid>
              <a:tr h="789700">
                <a:tc rowSpan="2">
                  <a:txBody>
                    <a:bodyPr/>
                    <a:lstStyle/>
                    <a:p>
                      <a:pPr marL="679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Sl. No.</a:t>
                      </a:r>
                      <a:endParaRPr lang="en-IN" sz="1800" b="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marL="666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Name</a:t>
                      </a:r>
                      <a:r>
                        <a:rPr lang="en-US" sz="1800" b="0" kern="100" spc="-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of</a:t>
                      </a:r>
                      <a:r>
                        <a:rPr lang="en-US" sz="1800" b="0" kern="100" spc="-1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Department</a:t>
                      </a:r>
                      <a:endParaRPr lang="en-IN" sz="1800" b="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marL="673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Courses</a:t>
                      </a:r>
                      <a:endParaRPr lang="en-IN" sz="1800" b="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73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(B.Sc./M.Sc./PG Diploma,</a:t>
                      </a:r>
                      <a:r>
                        <a:rPr lang="en-US" sz="1800" b="0" kern="100" spc="-26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IN" sz="1800" b="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73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certificate</a:t>
                      </a:r>
                      <a:r>
                        <a:rPr lang="en-US" sz="1800" b="0" kern="100" spc="-1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etc.) offered</a:t>
                      </a:r>
                      <a:endParaRPr lang="en-IN" sz="1800" b="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marL="69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Regular</a:t>
                      </a:r>
                      <a:r>
                        <a:rPr lang="en-US" sz="1800" b="0" kern="100" spc="-1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Faculty</a:t>
                      </a:r>
                      <a:r>
                        <a:rPr lang="en-US" sz="1800" b="0" kern="100" spc="-1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members</a:t>
                      </a:r>
                      <a:endParaRPr lang="en-IN" sz="1800" b="0" kern="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9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 = 19</a:t>
                      </a:r>
                      <a:endParaRPr lang="en-IN" sz="1800" b="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6103557"/>
                  </a:ext>
                </a:extLst>
              </a:tr>
              <a:tr h="520810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9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With Ph.D.</a:t>
                      </a:r>
                      <a:endParaRPr lang="en-IN" sz="1800" b="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9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Without Ph.D.</a:t>
                      </a:r>
                      <a:endParaRPr lang="en-IN" sz="1800" b="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0846275"/>
                  </a:ext>
                </a:extLst>
              </a:tr>
              <a:tr h="7897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8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en-IN" sz="1800" b="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800" b="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Agronomy</a:t>
                      </a:r>
                      <a:endParaRPr lang="en-IN" sz="1800" b="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800" b="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B.Sc. (Hons.) Agriculture</a:t>
                      </a:r>
                      <a:endParaRPr lang="en-IN" sz="1800" b="0" kern="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800" b="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B.Sc. (Hons.) Horticulture</a:t>
                      </a:r>
                      <a:endParaRPr lang="en-IN" sz="1800" b="0" kern="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800" b="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M.Sc. (Agri.) Agronomy</a:t>
                      </a:r>
                      <a:endParaRPr lang="en-IN" sz="1800" b="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800" b="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</a:t>
                      </a:r>
                      <a:endParaRPr lang="en-IN" sz="1800" b="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800" b="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-</a:t>
                      </a:r>
                      <a:endParaRPr lang="en-IN" sz="1800" b="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50191740"/>
                  </a:ext>
                </a:extLst>
              </a:tr>
              <a:tr h="7897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8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  <a:endParaRPr lang="en-IN" sz="1800" b="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800" b="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Horticulture</a:t>
                      </a:r>
                      <a:endParaRPr lang="en-IN" sz="1800" b="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800" b="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B.Sc. (Hons.) Agriculture</a:t>
                      </a:r>
                      <a:endParaRPr lang="en-IN" sz="1800" b="0" kern="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800" b="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B.Sc. (Hons.) Horticulture</a:t>
                      </a:r>
                      <a:endParaRPr lang="en-IN" sz="1800" b="0" kern="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800" b="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M.Sc. (Hort.) Vegetable Science</a:t>
                      </a:r>
                      <a:endParaRPr lang="en-IN" sz="1800" b="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800" b="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en-IN" sz="1800" b="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800" b="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IN" sz="1800" b="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55704424"/>
                  </a:ext>
                </a:extLst>
              </a:tr>
              <a:tr h="7897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8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  <a:endParaRPr lang="en-IN" sz="1800" b="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800" b="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Agricultural Entomology</a:t>
                      </a:r>
                      <a:endParaRPr lang="en-IN" sz="1800" b="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800" b="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B.Sc. (Hons.) Agriculture</a:t>
                      </a:r>
                      <a:endParaRPr lang="en-IN" sz="1800" b="0" kern="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800" b="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B.Sc. (Hons.) Horticulture</a:t>
                      </a:r>
                      <a:endParaRPr lang="en-IN" sz="1800" b="0" kern="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800" b="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M.Sc. (Agri.) Entomology</a:t>
                      </a:r>
                      <a:endParaRPr lang="en-IN" sz="1800" b="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800" b="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  <a:endParaRPr lang="en-IN" sz="1800" b="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800" b="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IN" sz="1800" b="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91551062"/>
                  </a:ext>
                </a:extLst>
              </a:tr>
              <a:tr h="7897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8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en-IN" sz="1800" b="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800" b="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Agricultural Microbiology</a:t>
                      </a:r>
                      <a:endParaRPr lang="en-IN" sz="1800" b="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800" b="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B.Sc. (Hons.) Agriculture</a:t>
                      </a:r>
                      <a:endParaRPr lang="en-IN" sz="1800" b="0" kern="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800" b="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B.Sc. (Hons.) Horticulture</a:t>
                      </a:r>
                      <a:endParaRPr lang="en-IN" sz="1800" b="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800" b="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en-IN" sz="1800" b="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800" b="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IN" sz="1800" b="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79016108"/>
                  </a:ext>
                </a:extLst>
              </a:tr>
              <a:tr h="5208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8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en-IN" sz="1800" b="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8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Plant Pathology</a:t>
                      </a:r>
                      <a:endParaRPr lang="en-IN" sz="1800" b="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8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B.Sc. (Hons.) Agriculture</a:t>
                      </a:r>
                      <a:endParaRPr lang="en-IN" sz="1800" b="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8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B.Sc. (Hons.) Horticulture</a:t>
                      </a:r>
                      <a:endParaRPr lang="en-IN" sz="1800" b="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8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  <a:endParaRPr lang="en-IN" sz="1800" b="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8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IN" sz="1800" b="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6070660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ACEA900-CBDB-D613-9698-4913E72BAE21}"/>
              </a:ext>
            </a:extLst>
          </p:cNvPr>
          <p:cNvSpPr txBox="1"/>
          <p:nvPr/>
        </p:nvSpPr>
        <p:spPr>
          <a:xfrm>
            <a:off x="2611120" y="370948"/>
            <a:ext cx="672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FACULTHY STRENGTH OF SUPPORTING DEPARTMENTS</a:t>
            </a:r>
          </a:p>
        </p:txBody>
      </p:sp>
    </p:spTree>
    <p:extLst>
      <p:ext uri="{BB962C8B-B14F-4D97-AF65-F5344CB8AC3E}">
        <p14:creationId xmlns:p14="http://schemas.microsoft.com/office/powerpoint/2010/main" val="38726093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B6937BD-DB4B-4680-4EEC-39051031CD0E}"/>
              </a:ext>
            </a:extLst>
          </p:cNvPr>
          <p:cNvSpPr txBox="1"/>
          <p:nvPr/>
        </p:nvSpPr>
        <p:spPr>
          <a:xfrm>
            <a:off x="508000" y="704850"/>
            <a:ext cx="11033760" cy="873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n-US" sz="18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Standardisation of rooting in cuttings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of guava as well as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ornamentals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by the students of IV B.Sc. (Hons.) Horticulture of 2018-19 batch under the Experiential Learning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P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rogramme</a:t>
            </a:r>
            <a:endParaRPr lang="en-IN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D906E5-CFC6-B9F5-AD72-8A808BD345DB}"/>
              </a:ext>
            </a:extLst>
          </p:cNvPr>
          <p:cNvSpPr txBox="1"/>
          <p:nvPr/>
        </p:nvSpPr>
        <p:spPr>
          <a:xfrm>
            <a:off x="508000" y="1745719"/>
            <a:ext cx="11033760" cy="873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Post Harvest Laboratory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of the Department of Horticulture is now well equipped giving opportunities for the students to get hands on experience in packaging, value addition and shelf life enhancement of perishables. </a:t>
            </a:r>
            <a:endParaRPr lang="en-IN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24DA9A-04F9-9032-477D-955C284DF6F6}"/>
              </a:ext>
            </a:extLst>
          </p:cNvPr>
          <p:cNvSpPr txBox="1"/>
          <p:nvPr/>
        </p:nvSpPr>
        <p:spPr>
          <a:xfrm>
            <a:off x="508001" y="2784464"/>
            <a:ext cx="11033759" cy="1289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"/>
            </a:pP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Twenty-eight students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undergone the Experiential learning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programme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during 2022- 2023 had equipped themselves in all aspects of 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oyster mushroom cultivation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and 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produced mushroom spawn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through the infrastructure facilities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created with SCS funding.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en-IN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518471-2F81-3342-8E42-F4275D17D8CD}"/>
              </a:ext>
            </a:extLst>
          </p:cNvPr>
          <p:cNvSpPr txBox="1"/>
          <p:nvPr/>
        </p:nvSpPr>
        <p:spPr>
          <a:xfrm>
            <a:off x="508000" y="4033082"/>
            <a:ext cx="10891519" cy="1289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"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The undergraduate students of 2019- 2020 batch had the rare opportunity to </a:t>
            </a:r>
            <a:r>
              <a:rPr lang="en-US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visit  commercial button mushroom cultivation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unit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and taken hands on training on button mushroom compost preparation and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cropping with the scheme funding</a:t>
            </a:r>
            <a:endParaRPr lang="en-IN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813CD5-1B38-127D-2554-E0F6247DE73A}"/>
              </a:ext>
            </a:extLst>
          </p:cNvPr>
          <p:cNvSpPr txBox="1"/>
          <p:nvPr/>
        </p:nvSpPr>
        <p:spPr>
          <a:xfrm>
            <a:off x="508000" y="5323389"/>
            <a:ext cx="10814996" cy="873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"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Capturing the symptoms of diseases directly in the infected plant using 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hand held digital microscope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gives throughput understanding about plant diseases to the students</a:t>
            </a:r>
            <a:endParaRPr lang="en-IN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8517A1-D2C6-E714-8E25-CCBF7B6ECF91}"/>
              </a:ext>
            </a:extLst>
          </p:cNvPr>
          <p:cNvSpPr txBox="1"/>
          <p:nvPr/>
        </p:nvSpPr>
        <p:spPr>
          <a:xfrm>
            <a:off x="1186775" y="294683"/>
            <a:ext cx="3132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>
                <a:solidFill>
                  <a:srgbClr val="FF0000"/>
                </a:solidFill>
              </a:rPr>
              <a:t>QUALITATIVE IMPROVEMENTS </a:t>
            </a:r>
          </a:p>
        </p:txBody>
      </p:sp>
    </p:spTree>
    <p:extLst>
      <p:ext uri="{BB962C8B-B14F-4D97-AF65-F5344CB8AC3E}">
        <p14:creationId xmlns:p14="http://schemas.microsoft.com/office/powerpoint/2010/main" val="14403317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D50B62F-53B5-F731-7C02-40EDBE6F1A05}"/>
              </a:ext>
            </a:extLst>
          </p:cNvPr>
          <p:cNvGrpSpPr/>
          <p:nvPr/>
        </p:nvGrpSpPr>
        <p:grpSpPr>
          <a:xfrm>
            <a:off x="389103" y="1713426"/>
            <a:ext cx="11478643" cy="3245825"/>
            <a:chOff x="389103" y="1713426"/>
            <a:chExt cx="11478643" cy="324582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67E3E53-17D0-1D1C-277F-C3857602B056}"/>
                </a:ext>
              </a:extLst>
            </p:cNvPr>
            <p:cNvSpPr txBox="1"/>
            <p:nvPr/>
          </p:nvSpPr>
          <p:spPr>
            <a:xfrm>
              <a:off x="389104" y="1713426"/>
              <a:ext cx="11478642" cy="12943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en-US" sz="1800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Instruments purchased under the scheme were utilized by the students for isolation of </a:t>
              </a:r>
              <a:r>
                <a:rPr lang="en-US" sz="1800" b="1" kern="0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86 </a:t>
              </a:r>
              <a:r>
                <a:rPr lang="en-US" sz="1800" b="1" i="1" kern="0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Rhizobium</a:t>
              </a:r>
              <a:r>
                <a:rPr lang="en-US" sz="1800" b="1" kern="0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26 </a:t>
              </a:r>
              <a:r>
                <a:rPr lang="en-US" sz="1800" b="1" i="1" kern="0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Azospirillum</a:t>
              </a:r>
              <a:r>
                <a:rPr lang="en-US" sz="1800" b="1" kern="0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42 </a:t>
              </a:r>
              <a:r>
                <a:rPr lang="en-US" sz="1800" b="1" i="1" kern="0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Azotobacter</a:t>
              </a:r>
              <a:r>
                <a:rPr lang="en-US" sz="1800" b="1" kern="0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34 PSB and 21 </a:t>
              </a:r>
              <a:r>
                <a:rPr lang="en-US" sz="1800" b="1" i="1" kern="0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Methylobacterium</a:t>
              </a:r>
              <a:r>
                <a:rPr lang="en-US" sz="1800" b="1" kern="0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strains</a:t>
              </a:r>
              <a:r>
                <a:rPr lang="en-US" sz="1800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and they are under screening process for plant promoting traits like IAA, siderophore production, compatibility </a:t>
              </a:r>
              <a:r>
                <a:rPr lang="en-US" sz="1800" i="1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etc.</a:t>
              </a:r>
              <a:r>
                <a:rPr lang="en-US" sz="1800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</a:t>
              </a:r>
              <a:endParaRPr lang="en-IN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45BDDB5-22CE-DFE9-CDB4-D4733CE0BFFB}"/>
                </a:ext>
              </a:extLst>
            </p:cNvPr>
            <p:cNvSpPr txBox="1"/>
            <p:nvPr/>
          </p:nvSpPr>
          <p:spPr>
            <a:xfrm>
              <a:off x="389103" y="3007819"/>
              <a:ext cx="11400817" cy="8735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lvl="0" indent="-342900" algn="just">
                <a:lnSpc>
                  <a:spcPct val="150000"/>
                </a:lnSpc>
                <a:spcAft>
                  <a:spcPts val="0"/>
                </a:spcAft>
                <a:buFont typeface="Wingdings" panose="05000000000000000000" pitchFamily="2" charset="2"/>
                <a:buChar char=""/>
              </a:pPr>
              <a:r>
                <a:rPr lang="en-US" sz="18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Italian honeybee boxes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and beekeeping accessories were not available earlier and </a:t>
              </a:r>
              <a:r>
                <a:rPr lang="en-US" b="1" dirty="0">
                  <a:solidFill>
                    <a:srgbClr val="002060"/>
                  </a:solidFill>
                </a:rPr>
                <a:t>its purchase has made the skill learning of students o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 apiculture and commercial beekeeping. </a:t>
              </a:r>
              <a:endParaRPr lang="en-IN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2753336-60F9-B60F-3826-CB5B80C848F3}"/>
                </a:ext>
              </a:extLst>
            </p:cNvPr>
            <p:cNvSpPr txBox="1"/>
            <p:nvPr/>
          </p:nvSpPr>
          <p:spPr>
            <a:xfrm>
              <a:off x="405319" y="4085679"/>
              <a:ext cx="11400817" cy="8735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marR="146050" lvl="0" indent="-342900" algn="just">
                <a:lnSpc>
                  <a:spcPct val="150000"/>
                </a:lnSpc>
                <a:spcAft>
                  <a:spcPts val="0"/>
                </a:spcAft>
                <a:buFont typeface="Wingdings" panose="05000000000000000000" pitchFamily="2" charset="2"/>
                <a:buChar char=""/>
              </a:pPr>
              <a:r>
                <a:rPr lang="en-US" sz="1800" b="1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stereo zoom binocular microscope is helpful to visualize minute insects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under higher magnification to study various micro-morphological characters of insect pest, parasitoids and predators</a:t>
              </a:r>
              <a:endParaRPr lang="en-I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97892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B9760E5-6058-92D2-8BE7-5FA7466282D1}"/>
              </a:ext>
            </a:extLst>
          </p:cNvPr>
          <p:cNvSpPr txBox="1"/>
          <p:nvPr/>
        </p:nvSpPr>
        <p:spPr>
          <a:xfrm>
            <a:off x="1196502" y="1563766"/>
            <a:ext cx="1058369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b="1" kern="0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Irrigation Management Training Institute, </a:t>
            </a:r>
            <a:r>
              <a:rPr lang="en-US" sz="1800" b="1" kern="0" dirty="0" err="1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Thuvakudi</a:t>
            </a:r>
            <a:r>
              <a:rPr lang="en-US" b="1" kern="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Tiruchirappalli, Tamil Nadu</a:t>
            </a:r>
            <a:endParaRPr lang="en-US" sz="1800" b="1" kern="0" dirty="0">
              <a:solidFill>
                <a:schemeClr val="accent4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1800" b="1" kern="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b="1" kern="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Vallanadu</a:t>
            </a:r>
            <a:r>
              <a:rPr lang="en-US" sz="1800" b="1" kern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Sustainable Agriculture Producer Company Limited, </a:t>
            </a:r>
            <a:r>
              <a:rPr lang="en-US" sz="1800" b="1" kern="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Sirkazhi</a:t>
            </a:r>
            <a:r>
              <a:rPr lang="en-US" sz="1800" b="1" kern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b="1" kern="0" dirty="0">
              <a:solidFill>
                <a:srgbClr val="7030A0"/>
              </a:solidFill>
              <a:latin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b="1" kern="0" dirty="0" err="1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Semio</a:t>
            </a:r>
            <a:r>
              <a:rPr lang="en-US" sz="1800" b="1" kern="0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-chemical laboratory of GPS Institute of Agriculture &amp; Management, </a:t>
            </a:r>
            <a:r>
              <a:rPr lang="en-US" sz="1800" b="1" kern="0" dirty="0" err="1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Peenya</a:t>
            </a:r>
            <a:r>
              <a:rPr lang="en-US" sz="1800" b="1" kern="0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Bengaluru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b="1" kern="0" dirty="0">
              <a:solidFill>
                <a:srgbClr val="7030A0"/>
              </a:solidFill>
              <a:latin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b="1" kern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Department of Remote Sensing and GIS, TNAU, Coimbatore, Soil Testing Laboratory, Coimbatore (TN) and Indian Institute of Soil and Water Conservation, Ooty, Nilgiris (TN)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b="1" kern="0" dirty="0">
              <a:solidFill>
                <a:srgbClr val="7030A0"/>
              </a:solidFill>
              <a:latin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b="1" kern="0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Gamma Ray Chamber Facility available at IIHR, Bengaluru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b="1" kern="0" dirty="0">
              <a:solidFill>
                <a:srgbClr val="7030A0"/>
              </a:solidFill>
              <a:latin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b="1" kern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Annapoorna Organic Manure Production Unit, </a:t>
            </a:r>
            <a:r>
              <a:rPr lang="en-US" sz="1800" b="1" kern="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Karikalpalayam</a:t>
            </a:r>
            <a:r>
              <a:rPr lang="en-US" sz="1800" b="1" kern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farm, Bengaluru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b="1" kern="0" dirty="0">
              <a:solidFill>
                <a:srgbClr val="7030A0"/>
              </a:solidFill>
              <a:latin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b="1" kern="0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Multiplex Drones Pvt. Ltd., Vijaya Nagar, Bengaluru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b="1" kern="0" dirty="0">
              <a:solidFill>
                <a:srgbClr val="7030A0"/>
              </a:solidFill>
              <a:latin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b="1" kern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Indo American Hybrid Seeds Private Ltd, Bengaluru</a:t>
            </a:r>
            <a:endParaRPr lang="en-US" b="1" kern="0" dirty="0">
              <a:latin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b="1" kern="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8A5298-E7B2-A1FC-28F1-086FFB9DAEE5}"/>
              </a:ext>
            </a:extLst>
          </p:cNvPr>
          <p:cNvSpPr txBox="1"/>
          <p:nvPr/>
        </p:nvSpPr>
        <p:spPr>
          <a:xfrm>
            <a:off x="943583" y="680937"/>
            <a:ext cx="6673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>
                <a:solidFill>
                  <a:srgbClr val="C00000"/>
                </a:solidFill>
              </a:rPr>
              <a:t>EDUCATIONAL TOUR OF STUDENTS (AGRICULTURE / HORTICULTRE)</a:t>
            </a:r>
          </a:p>
        </p:txBody>
      </p:sp>
    </p:spTree>
    <p:extLst>
      <p:ext uri="{BB962C8B-B14F-4D97-AF65-F5344CB8AC3E}">
        <p14:creationId xmlns:p14="http://schemas.microsoft.com/office/powerpoint/2010/main" val="19596804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E97203C-AB84-E631-1D98-BC0ED277A8B2}"/>
              </a:ext>
            </a:extLst>
          </p:cNvPr>
          <p:cNvSpPr txBox="1"/>
          <p:nvPr/>
        </p:nvSpPr>
        <p:spPr>
          <a:xfrm>
            <a:off x="826851" y="1544785"/>
            <a:ext cx="991248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en-US" sz="1800" b="1" kern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b="1" kern="0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Silk worm </a:t>
            </a:r>
            <a:r>
              <a:rPr lang="en-US" sz="1800" b="1" kern="0" dirty="0" err="1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Grainage</a:t>
            </a:r>
            <a:r>
              <a:rPr lang="en-US" sz="1800" b="1" kern="0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kern="0" dirty="0" err="1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centre</a:t>
            </a:r>
            <a:r>
              <a:rPr lang="en-US" sz="1800" b="1" kern="0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Trichy, Tamil Nadu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b="1" kern="0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b="1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Mulberry nursery production center, </a:t>
            </a:r>
            <a:r>
              <a:rPr lang="en-US" sz="1800" b="1" kern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Manigandam</a:t>
            </a:r>
            <a:r>
              <a:rPr lang="en-US" sz="1800" b="1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(Trichy),  Tamil Nadu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b="1" kern="0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b="1" kern="0" dirty="0" err="1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Govermment</a:t>
            </a:r>
            <a:r>
              <a:rPr lang="en-US" sz="1800" b="1" kern="0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Cocoon market, Coimbatore, Tamil Nadu</a:t>
            </a:r>
          </a:p>
          <a:p>
            <a:endParaRPr lang="en-US" b="1" kern="0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b="1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Silk reeling unit, Silk winding unit, Silk bleaching &amp; dyeing unit, Coimbatore, Tamil Nadu</a:t>
            </a:r>
            <a:endParaRPr lang="en-US" b="1" kern="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800" b="1" kern="0" dirty="0">
              <a:solidFill>
                <a:schemeClr val="accent4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b="1" kern="0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Silk weaving unit </a:t>
            </a:r>
            <a:r>
              <a:rPr lang="en-US" sz="1800" b="1" kern="0" dirty="0" err="1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Gandhipuram</a:t>
            </a:r>
            <a:r>
              <a:rPr lang="en-US" sz="1800" b="1" kern="0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kern="0" dirty="0" err="1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Sarvodya</a:t>
            </a:r>
            <a:r>
              <a:rPr lang="en-US" sz="1800" b="1" kern="0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Sangh, Coimbatore </a:t>
            </a:r>
            <a:endParaRPr lang="en-US" b="1" kern="0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800" b="1" kern="0" dirty="0">
              <a:solidFill>
                <a:schemeClr val="accent4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b="1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Sericulture Department, FC &amp; RI, TNAU, </a:t>
            </a:r>
            <a:r>
              <a:rPr lang="en-US" sz="1800" b="1" kern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Mettupalayam</a:t>
            </a:r>
            <a:r>
              <a:rPr lang="en-US" sz="1800" b="1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IN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575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4DFA12-CD98-1E59-943F-278546AC99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569"/>
          <a:stretch/>
        </p:blipFill>
        <p:spPr bwMode="auto">
          <a:xfrm>
            <a:off x="719847" y="58745"/>
            <a:ext cx="10554510" cy="437365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04A912-90E5-170B-F8A0-4712B6080C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8605" y="544748"/>
            <a:ext cx="4201426" cy="30296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83E88F-BAA2-13B3-04F2-284E1C52C4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5671" y="554477"/>
            <a:ext cx="4657723" cy="33852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228B33-E4F0-5DE0-4D53-A479B788E8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5671" y="3311574"/>
            <a:ext cx="4657723" cy="31956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28741C-6719-B66C-33AB-766076D918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8605" y="3398597"/>
            <a:ext cx="4201426" cy="309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027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2D9A2C-D2E3-8937-3EB7-FB1FBE4CA4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57" y="535021"/>
            <a:ext cx="10568093" cy="57470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532282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E80016-F618-1F6C-F150-1F30E07DC1E3}"/>
              </a:ext>
            </a:extLst>
          </p:cNvPr>
          <p:cNvSpPr txBox="1"/>
          <p:nvPr/>
        </p:nvSpPr>
        <p:spPr>
          <a:xfrm>
            <a:off x="3112851" y="1415139"/>
            <a:ext cx="530157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>
                <a:solidFill>
                  <a:schemeClr val="accent2">
                    <a:lumMod val="75000"/>
                  </a:schemeClr>
                </a:solidFill>
              </a:rPr>
              <a:t>Welcome</a:t>
            </a:r>
          </a:p>
          <a:p>
            <a:endParaRPr lang="en-IN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IN" b="1" dirty="0">
                <a:solidFill>
                  <a:schemeClr val="accent1">
                    <a:lumMod val="50000"/>
                  </a:schemeClr>
                </a:solidFill>
              </a:rPr>
              <a:t>Chairman’s address</a:t>
            </a:r>
          </a:p>
          <a:p>
            <a:endParaRPr lang="en-IN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IN" b="1" dirty="0">
                <a:solidFill>
                  <a:schemeClr val="accent2">
                    <a:lumMod val="75000"/>
                  </a:schemeClr>
                </a:solidFill>
              </a:rPr>
              <a:t>Introduction and address by the DBT Representatives</a:t>
            </a:r>
          </a:p>
          <a:p>
            <a:endParaRPr lang="en-IN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IN" b="1" dirty="0">
                <a:solidFill>
                  <a:srgbClr val="002060"/>
                </a:solidFill>
              </a:rPr>
              <a:t>Introduction and address by the External Members</a:t>
            </a:r>
          </a:p>
          <a:p>
            <a:endParaRPr lang="en-IN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IN" b="1" dirty="0">
                <a:solidFill>
                  <a:schemeClr val="accent1">
                    <a:lumMod val="50000"/>
                  </a:schemeClr>
                </a:solidFill>
              </a:rPr>
              <a:t>Briefing by the scheme coordinator</a:t>
            </a:r>
          </a:p>
          <a:p>
            <a:endParaRPr lang="en-IN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IN" b="1" dirty="0">
                <a:solidFill>
                  <a:schemeClr val="accent2">
                    <a:lumMod val="75000"/>
                  </a:schemeClr>
                </a:solidFill>
              </a:rPr>
              <a:t>Presentation by the Department Coordinators</a:t>
            </a:r>
          </a:p>
          <a:p>
            <a:endParaRPr lang="en-IN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IN" b="1" dirty="0">
                <a:solidFill>
                  <a:schemeClr val="accent1">
                    <a:lumMod val="50000"/>
                  </a:schemeClr>
                </a:solidFill>
              </a:rPr>
              <a:t>Video presentation</a:t>
            </a:r>
          </a:p>
          <a:p>
            <a:endParaRPr lang="en-IN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IN" b="1" dirty="0">
                <a:solidFill>
                  <a:schemeClr val="accent2">
                    <a:lumMod val="75000"/>
                  </a:schemeClr>
                </a:solidFill>
              </a:rPr>
              <a:t>Interaction</a:t>
            </a:r>
          </a:p>
          <a:p>
            <a:endParaRPr lang="en-IN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IN" b="1" dirty="0">
                <a:solidFill>
                  <a:schemeClr val="accent1">
                    <a:lumMod val="50000"/>
                  </a:schemeClr>
                </a:solidFill>
              </a:rPr>
              <a:t>Conclusion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CE19A6-DE32-5D47-A6D8-9146E0228FB0}"/>
              </a:ext>
            </a:extLst>
          </p:cNvPr>
          <p:cNvSpPr txBox="1"/>
          <p:nvPr/>
        </p:nvSpPr>
        <p:spPr>
          <a:xfrm flipH="1">
            <a:off x="1106034" y="758757"/>
            <a:ext cx="2671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>
                <a:solidFill>
                  <a:schemeClr val="accent6">
                    <a:lumMod val="50000"/>
                  </a:schemeClr>
                </a:solidFill>
              </a:rPr>
              <a:t>SCHEDULE</a:t>
            </a:r>
          </a:p>
        </p:txBody>
      </p:sp>
    </p:spTree>
    <p:extLst>
      <p:ext uri="{BB962C8B-B14F-4D97-AF65-F5344CB8AC3E}">
        <p14:creationId xmlns:p14="http://schemas.microsoft.com/office/powerpoint/2010/main" val="4471957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1894F81A-2D25-4420-870D-003FE7D10888}"/>
              </a:ext>
            </a:extLst>
          </p:cNvPr>
          <p:cNvGrpSpPr/>
          <p:nvPr/>
        </p:nvGrpSpPr>
        <p:grpSpPr>
          <a:xfrm>
            <a:off x="223519" y="628124"/>
            <a:ext cx="11724641" cy="5810703"/>
            <a:chOff x="162559" y="38844"/>
            <a:chExt cx="11724641" cy="581070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0A92A5E-9C35-1EB0-9DA9-02A645F14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360" t="3963" r="8095" b="1234"/>
            <a:stretch/>
          </p:blipFill>
          <p:spPr>
            <a:xfrm>
              <a:off x="314959" y="208455"/>
              <a:ext cx="5974081" cy="307953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95D6C4-221B-114B-4CFE-7FAF8EB83E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40880" y="38844"/>
              <a:ext cx="4622800" cy="328818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D9BE78E-E139-2F77-77F8-F7EFE6AAFD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022" t="15183" r="5086" b="6881"/>
            <a:stretch/>
          </p:blipFill>
          <p:spPr>
            <a:xfrm>
              <a:off x="162559" y="4061548"/>
              <a:ext cx="6675121" cy="145464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85991B2-197D-67FA-6C88-4C0561DDB6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421" t="2877" r="5125" b="3644"/>
            <a:stretch/>
          </p:blipFill>
          <p:spPr>
            <a:xfrm>
              <a:off x="6664960" y="3728193"/>
              <a:ext cx="5222240" cy="2121354"/>
            </a:xfrm>
            <a:prstGeom prst="rect">
              <a:avLst/>
            </a:prstGeom>
          </p:spPr>
        </p:pic>
      </p:grp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7F210E1-F335-4459-5AC5-30C1B366EB0A}"/>
                  </a:ext>
                </a:extLst>
              </p14:cNvPr>
              <p14:cNvContentPartPr/>
              <p14:nvPr/>
            </p14:nvContentPartPr>
            <p14:xfrm>
              <a:off x="9620533" y="3725525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7F210E1-F335-4459-5AC5-30C1B366EB0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611893" y="371652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F0B839C1-34EB-4763-10A0-30F04752D389}"/>
                  </a:ext>
                </a:extLst>
              </p14:cNvPr>
              <p14:cNvContentPartPr/>
              <p14:nvPr/>
            </p14:nvContentPartPr>
            <p14:xfrm>
              <a:off x="9521533" y="3666845"/>
              <a:ext cx="626040" cy="3711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0B839C1-34EB-4763-10A0-30F04752D38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512533" y="3658205"/>
                <a:ext cx="643680" cy="38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78045DD-A636-6C2F-E835-D975347F5EE9}"/>
                  </a:ext>
                </a:extLst>
              </p14:cNvPr>
              <p14:cNvContentPartPr/>
              <p14:nvPr/>
            </p14:nvContentPartPr>
            <p14:xfrm>
              <a:off x="5818933" y="5008925"/>
              <a:ext cx="816480" cy="6825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78045DD-A636-6C2F-E835-D975347F5EE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809933" y="4999925"/>
                <a:ext cx="834120" cy="70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A3682184-9F9B-601D-6A48-A9A265A8EE4D}"/>
                  </a:ext>
                </a:extLst>
              </p14:cNvPr>
              <p14:cNvContentPartPr/>
              <p14:nvPr/>
            </p14:nvContentPartPr>
            <p14:xfrm>
              <a:off x="109333" y="4007405"/>
              <a:ext cx="1564920" cy="13057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A3682184-9F9B-601D-6A48-A9A265A8EE4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0333" y="3998765"/>
                <a:ext cx="1582560" cy="132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47B08A99-7533-F294-D5B5-10C59503BD9A}"/>
                  </a:ext>
                </a:extLst>
              </p14:cNvPr>
              <p14:cNvContentPartPr/>
              <p14:nvPr/>
            </p14:nvContentPartPr>
            <p14:xfrm>
              <a:off x="6633613" y="4173005"/>
              <a:ext cx="798480" cy="7405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47B08A99-7533-F294-D5B5-10C59503BD9A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624613" y="4164005"/>
                <a:ext cx="816120" cy="758160"/>
              </a:xfrm>
              <a:prstGeom prst="rect">
                <a:avLst/>
              </a:prstGeom>
            </p:spPr>
          </p:pic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591C5776-1441-3C2D-165C-311A0EF052AC}"/>
              </a:ext>
            </a:extLst>
          </p:cNvPr>
          <p:cNvGrpSpPr/>
          <p:nvPr/>
        </p:nvGrpSpPr>
        <p:grpSpPr>
          <a:xfrm>
            <a:off x="11145493" y="6107645"/>
            <a:ext cx="732240" cy="527760"/>
            <a:chOff x="11145493" y="6107645"/>
            <a:chExt cx="732240" cy="527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4E5295A2-E8A6-F31B-0D6D-A08BFF8CAFA8}"/>
                    </a:ext>
                  </a:extLst>
                </p14:cNvPr>
                <p14:cNvContentPartPr/>
                <p14:nvPr/>
              </p14:nvContentPartPr>
              <p14:xfrm>
                <a:off x="11145493" y="6107645"/>
                <a:ext cx="732240" cy="5277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4E5295A2-E8A6-F31B-0D6D-A08BFF8CAFA8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1136853" y="6099005"/>
                  <a:ext cx="749880" cy="54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6BC819D2-A640-2DD1-7E06-573C2EBCB392}"/>
                    </a:ext>
                  </a:extLst>
                </p14:cNvPr>
                <p14:cNvContentPartPr/>
                <p14:nvPr/>
              </p14:nvContentPartPr>
              <p14:xfrm>
                <a:off x="11176813" y="6303485"/>
                <a:ext cx="360" cy="3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6BC819D2-A640-2DD1-7E06-573C2EBCB392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1167813" y="629484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51879A86-E3CB-003F-E8DF-0F77B8F53DC1}"/>
                  </a:ext>
                </a:extLst>
              </p14:cNvPr>
              <p14:cNvContentPartPr/>
              <p14:nvPr/>
            </p14:nvContentPartPr>
            <p14:xfrm>
              <a:off x="11234773" y="4552445"/>
              <a:ext cx="634680" cy="2934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51879A86-E3CB-003F-E8DF-0F77B8F53DC1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1225773" y="4543445"/>
                <a:ext cx="652320" cy="31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0D31530D-2C7F-BFAC-52C3-F10BC578A2E3}"/>
                  </a:ext>
                </a:extLst>
              </p14:cNvPr>
              <p14:cNvContentPartPr/>
              <p14:nvPr/>
            </p14:nvContentPartPr>
            <p14:xfrm>
              <a:off x="12256813" y="5321045"/>
              <a:ext cx="36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0D31530D-2C7F-BFAC-52C3-F10BC578A2E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2247813" y="531204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70109C68-61AC-D5CE-9A70-3755875AAA3F}"/>
                  </a:ext>
                </a:extLst>
              </p14:cNvPr>
              <p14:cNvContentPartPr/>
              <p14:nvPr/>
            </p14:nvContentPartPr>
            <p14:xfrm>
              <a:off x="-398987" y="-115"/>
              <a:ext cx="360" cy="3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70109C68-61AC-D5CE-9A70-3755875AAA3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407987" y="-8755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240782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AF56B2-3D91-3DB9-6964-287D6ED85B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190" y="158931"/>
            <a:ext cx="10158340" cy="646232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13F1333A-F108-CC66-0C4C-20CAC110423B}"/>
                  </a:ext>
                </a:extLst>
              </p14:cNvPr>
              <p14:cNvContentPartPr/>
              <p14:nvPr/>
            </p14:nvContentPartPr>
            <p14:xfrm>
              <a:off x="-895067" y="447365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13F1333A-F108-CC66-0C4C-20CAC110423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903707" y="43836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885A156-83AC-7450-34A1-205A81B56333}"/>
                  </a:ext>
                </a:extLst>
              </p14:cNvPr>
              <p14:cNvContentPartPr/>
              <p14:nvPr/>
            </p14:nvContentPartPr>
            <p14:xfrm>
              <a:off x="12451213" y="768485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885A156-83AC-7450-34A1-205A81B5633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42213" y="759485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0693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3A8307-0AF7-B9D5-144D-072EFAB955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33" t="11407" r="10005" b="52112"/>
          <a:stretch/>
        </p:blipFill>
        <p:spPr>
          <a:xfrm>
            <a:off x="354483" y="264159"/>
            <a:ext cx="6024880" cy="36677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14F49C-045A-8AD2-6FDC-984269282F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49" t="48296" r="11882" b="31112"/>
          <a:stretch/>
        </p:blipFill>
        <p:spPr>
          <a:xfrm>
            <a:off x="1757680" y="3931920"/>
            <a:ext cx="8140992" cy="28752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B71163-A9EF-95A6-391E-D931C62631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094" b="5047"/>
          <a:stretch/>
        </p:blipFill>
        <p:spPr>
          <a:xfrm>
            <a:off x="6778934" y="108864"/>
            <a:ext cx="5328999" cy="22961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9A118A-9981-F373-5687-40840B954F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84" r="8218"/>
          <a:stretch/>
        </p:blipFill>
        <p:spPr>
          <a:xfrm>
            <a:off x="6918960" y="2479838"/>
            <a:ext cx="4969357" cy="175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6039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C536584-0A75-92FA-E6E1-6DB9F55B86F9}"/>
              </a:ext>
            </a:extLst>
          </p:cNvPr>
          <p:cNvGrpSpPr/>
          <p:nvPr/>
        </p:nvGrpSpPr>
        <p:grpSpPr>
          <a:xfrm>
            <a:off x="573931" y="184818"/>
            <a:ext cx="10940373" cy="6546715"/>
            <a:chOff x="194553" y="39231"/>
            <a:chExt cx="11582399" cy="684795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772DB7B-AFB4-BE5F-305A-380276A8DA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4553" y="4202348"/>
              <a:ext cx="3743538" cy="2684835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8DD59DA-FE27-5275-EC28-1E647789A2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766" r="18398"/>
            <a:stretch/>
          </p:blipFill>
          <p:spPr>
            <a:xfrm>
              <a:off x="707691" y="646271"/>
              <a:ext cx="4309354" cy="407164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95C7EB2-92A2-EE48-6E69-73C8DBB2014D}"/>
                </a:ext>
              </a:extLst>
            </p:cNvPr>
            <p:cNvSpPr txBox="1"/>
            <p:nvPr/>
          </p:nvSpPr>
          <p:spPr>
            <a:xfrm flipH="1">
              <a:off x="3838720" y="39231"/>
              <a:ext cx="4309354" cy="386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b="1" dirty="0">
                  <a:solidFill>
                    <a:srgbClr val="FF0000"/>
                  </a:solidFill>
                </a:rPr>
                <a:t>ADVISORY COMMITTEE CONSTITUTION 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4AC6FC9-01BC-8A2D-380B-46416B0AB3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7245" t="4500" r="7452" b="26400"/>
            <a:stretch/>
          </p:blipFill>
          <p:spPr>
            <a:xfrm>
              <a:off x="6770451" y="408563"/>
              <a:ext cx="4542818" cy="4376365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61876597-5445-FD95-7340-5F3AC87BBD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575" t="74435" r="10762"/>
            <a:stretch/>
          </p:blipFill>
          <p:spPr>
            <a:xfrm>
              <a:off x="6095999" y="5011700"/>
              <a:ext cx="5680953" cy="1619115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404BEDB-C3FF-0D09-0640-A830501CD8F4}"/>
                </a:ext>
              </a:extLst>
            </p:cNvPr>
            <p:cNvSpPr txBox="1"/>
            <p:nvPr/>
          </p:nvSpPr>
          <p:spPr>
            <a:xfrm>
              <a:off x="291829" y="4309674"/>
              <a:ext cx="26653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External Members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18202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415134-6B49-CE92-D0B9-302623DEC5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1057"/>
          <a:stretch/>
        </p:blipFill>
        <p:spPr>
          <a:xfrm>
            <a:off x="461285" y="86883"/>
            <a:ext cx="11233332" cy="18317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3F31A4-C61B-AC6C-B07D-EF494C99D4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586" b="13754"/>
          <a:stretch/>
        </p:blipFill>
        <p:spPr>
          <a:xfrm>
            <a:off x="300374" y="1958205"/>
            <a:ext cx="11591251" cy="348369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56BCCF6-4F07-10B6-340B-680E1962EAA4}"/>
                  </a:ext>
                </a:extLst>
              </p14:cNvPr>
              <p14:cNvContentPartPr/>
              <p14:nvPr/>
            </p14:nvContentPartPr>
            <p14:xfrm>
              <a:off x="-1097440" y="30160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56BCCF6-4F07-10B6-340B-680E1962EAA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1106440" y="211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1CAFD09A-7B19-126A-60EC-7A126D1D2CCF}"/>
                  </a:ext>
                </a:extLst>
              </p14:cNvPr>
              <p14:cNvContentPartPr/>
              <p14:nvPr/>
            </p14:nvContentPartPr>
            <p14:xfrm>
              <a:off x="-1097440" y="30160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1CAFD09A-7B19-126A-60EC-7A126D1D2CC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1106440" y="211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2C3DCB5F-C640-9D0D-B960-701EA27FC749}"/>
                  </a:ext>
                </a:extLst>
              </p14:cNvPr>
              <p14:cNvContentPartPr/>
              <p14:nvPr/>
            </p14:nvContentPartPr>
            <p14:xfrm>
              <a:off x="1432640" y="3149200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2C3DCB5F-C640-9D0D-B960-701EA27FC74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23640" y="3140200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40F6119C-C6C7-D680-9E01-F222B440BFA1}"/>
              </a:ext>
            </a:extLst>
          </p:cNvPr>
          <p:cNvSpPr txBox="1"/>
          <p:nvPr/>
        </p:nvSpPr>
        <p:spPr>
          <a:xfrm>
            <a:off x="860898" y="5110736"/>
            <a:ext cx="333064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b="1" dirty="0">
                <a:solidFill>
                  <a:srgbClr val="00B050"/>
                </a:solidFill>
              </a:rPr>
              <a:t>Non Recurring	- </a:t>
            </a:r>
            <a:r>
              <a:rPr lang="en-IN" b="1" dirty="0">
                <a:solidFill>
                  <a:schemeClr val="accent4">
                    <a:lumMod val="75000"/>
                  </a:schemeClr>
                </a:solidFill>
              </a:rPr>
              <a:t>30,00,000</a:t>
            </a:r>
          </a:p>
          <a:p>
            <a:r>
              <a:rPr lang="en-IN" b="1" dirty="0">
                <a:solidFill>
                  <a:srgbClr val="00B050"/>
                </a:solidFill>
              </a:rPr>
              <a:t>Recurring		-   </a:t>
            </a:r>
            <a:r>
              <a:rPr lang="en-IN" b="1" dirty="0">
                <a:solidFill>
                  <a:schemeClr val="accent4">
                    <a:lumMod val="75000"/>
                  </a:schemeClr>
                </a:solidFill>
              </a:rPr>
              <a:t>9,00,000</a:t>
            </a:r>
          </a:p>
          <a:p>
            <a:r>
              <a:rPr lang="en-IN" b="1" dirty="0">
                <a:solidFill>
                  <a:srgbClr val="00B050"/>
                </a:solidFill>
              </a:rPr>
              <a:t>Contingencies	-   </a:t>
            </a:r>
            <a:r>
              <a:rPr lang="en-IN" b="1" dirty="0">
                <a:solidFill>
                  <a:schemeClr val="accent4">
                    <a:lumMod val="75000"/>
                  </a:schemeClr>
                </a:solidFill>
              </a:rPr>
              <a:t>1,00,000</a:t>
            </a:r>
          </a:p>
          <a:p>
            <a:r>
              <a:rPr lang="en-IN" b="1" dirty="0">
                <a:solidFill>
                  <a:srgbClr val="00B050"/>
                </a:solidFill>
              </a:rPr>
              <a:t>Travel Grant	-   </a:t>
            </a:r>
            <a:r>
              <a:rPr lang="en-IN" b="1" dirty="0">
                <a:solidFill>
                  <a:schemeClr val="accent4">
                    <a:lumMod val="75000"/>
                  </a:schemeClr>
                </a:solidFill>
              </a:rPr>
              <a:t>1,00,000</a:t>
            </a:r>
          </a:p>
          <a:p>
            <a:r>
              <a:rPr lang="en-IN" dirty="0"/>
              <a:t>Total		- </a:t>
            </a:r>
            <a:r>
              <a:rPr lang="en-IN" b="1" dirty="0">
                <a:solidFill>
                  <a:srgbClr val="7030A0"/>
                </a:solidFill>
              </a:rPr>
              <a:t>41,00,000</a:t>
            </a:r>
            <a:endParaRPr lang="en-IN" dirty="0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37899D60-FEC9-6B39-5543-729FF43D4E03}"/>
              </a:ext>
            </a:extLst>
          </p:cNvPr>
          <p:cNvSpPr/>
          <p:nvPr/>
        </p:nvSpPr>
        <p:spPr>
          <a:xfrm rot="6727405" flipH="1">
            <a:off x="1283208" y="4460898"/>
            <a:ext cx="1191674" cy="12805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967FAAF-92EB-6E90-D854-A34FF2D6CC6B}"/>
              </a:ext>
            </a:extLst>
          </p:cNvPr>
          <p:cNvGrpSpPr/>
          <p:nvPr/>
        </p:nvGrpSpPr>
        <p:grpSpPr>
          <a:xfrm>
            <a:off x="1867573" y="4707965"/>
            <a:ext cx="360" cy="360"/>
            <a:chOff x="1867573" y="4707965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57044E36-57A8-962E-631A-ACCCEF54BB0A}"/>
                    </a:ext>
                  </a:extLst>
                </p14:cNvPr>
                <p14:cNvContentPartPr/>
                <p14:nvPr/>
              </p14:nvContentPartPr>
              <p14:xfrm>
                <a:off x="1867573" y="4707965"/>
                <a:ext cx="360" cy="36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57044E36-57A8-962E-631A-ACCCEF54BB0A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858933" y="469896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1AA10F61-772B-5462-66AB-54259B276D26}"/>
                    </a:ext>
                  </a:extLst>
                </p14:cNvPr>
                <p14:cNvContentPartPr/>
                <p14:nvPr/>
              </p14:nvContentPartPr>
              <p14:xfrm>
                <a:off x="1867573" y="4707965"/>
                <a:ext cx="360" cy="3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1AA10F61-772B-5462-66AB-54259B276D26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858933" y="469896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6129839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98DFB60-99A2-5991-14AC-F81BC45C96FA}"/>
              </a:ext>
            </a:extLst>
          </p:cNvPr>
          <p:cNvSpPr txBox="1"/>
          <p:nvPr/>
        </p:nvSpPr>
        <p:spPr>
          <a:xfrm>
            <a:off x="1609387" y="487680"/>
            <a:ext cx="85501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                  </a:t>
            </a:r>
            <a:r>
              <a:rPr lang="en-IN" b="1" dirty="0">
                <a:solidFill>
                  <a:srgbClr val="FF0000"/>
                </a:solidFill>
              </a:rPr>
              <a:t>Grant  Received (Rs.)	Expenditure till 		Expenditure</a:t>
            </a:r>
          </a:p>
          <a:p>
            <a:r>
              <a:rPr lang="en-IN" b="1" dirty="0">
                <a:solidFill>
                  <a:srgbClr val="FF0000"/>
                </a:solidFill>
              </a:rPr>
              <a:t>				     31.03.2023	               as on 09.08.2023	</a:t>
            </a:r>
          </a:p>
          <a:p>
            <a:endParaRPr lang="en-IN" dirty="0"/>
          </a:p>
          <a:p>
            <a:r>
              <a:rPr lang="en-IN" b="1" dirty="0">
                <a:solidFill>
                  <a:srgbClr val="00B050"/>
                </a:solidFill>
              </a:rPr>
              <a:t>Non Recurring	- </a:t>
            </a:r>
            <a:r>
              <a:rPr lang="en-IN" b="1" dirty="0">
                <a:solidFill>
                  <a:schemeClr val="accent4">
                    <a:lumMod val="75000"/>
                  </a:schemeClr>
                </a:solidFill>
              </a:rPr>
              <a:t>30,00,000</a:t>
            </a:r>
            <a:r>
              <a:rPr lang="en-IN" b="1" dirty="0">
                <a:solidFill>
                  <a:srgbClr val="00B050"/>
                </a:solidFill>
              </a:rPr>
              <a:t>	      </a:t>
            </a:r>
            <a:r>
              <a:rPr lang="en-IN" b="1" dirty="0">
                <a:solidFill>
                  <a:schemeClr val="accent5">
                    <a:lumMod val="75000"/>
                  </a:schemeClr>
                </a:solidFill>
              </a:rPr>
              <a:t>26,87,634</a:t>
            </a:r>
            <a:r>
              <a:rPr lang="en-IN" b="1" dirty="0">
                <a:solidFill>
                  <a:srgbClr val="00B050"/>
                </a:solidFill>
              </a:rPr>
              <a:t>		    </a:t>
            </a:r>
            <a:r>
              <a:rPr lang="en-IN" b="1" dirty="0">
                <a:solidFill>
                  <a:srgbClr val="7030A0"/>
                </a:solidFill>
              </a:rPr>
              <a:t>29,88,831</a:t>
            </a:r>
          </a:p>
          <a:p>
            <a:endParaRPr lang="en-IN" b="1" dirty="0">
              <a:solidFill>
                <a:srgbClr val="00B050"/>
              </a:solidFill>
            </a:endParaRPr>
          </a:p>
          <a:p>
            <a:r>
              <a:rPr lang="en-IN" b="1" dirty="0">
                <a:solidFill>
                  <a:srgbClr val="00B050"/>
                </a:solidFill>
              </a:rPr>
              <a:t>Recurring		-   </a:t>
            </a:r>
            <a:r>
              <a:rPr lang="en-IN" b="1" dirty="0">
                <a:solidFill>
                  <a:schemeClr val="accent4">
                    <a:lumMod val="75000"/>
                  </a:schemeClr>
                </a:solidFill>
              </a:rPr>
              <a:t>9,00,000</a:t>
            </a:r>
            <a:r>
              <a:rPr lang="en-IN" b="1" dirty="0">
                <a:solidFill>
                  <a:srgbClr val="00B050"/>
                </a:solidFill>
              </a:rPr>
              <a:t>	         </a:t>
            </a:r>
            <a:r>
              <a:rPr lang="en-IN" b="1" dirty="0">
                <a:solidFill>
                  <a:schemeClr val="accent5">
                    <a:lumMod val="75000"/>
                  </a:schemeClr>
                </a:solidFill>
              </a:rPr>
              <a:t>8,51,741</a:t>
            </a:r>
            <a:r>
              <a:rPr lang="en-IN" b="1" dirty="0">
                <a:solidFill>
                  <a:srgbClr val="00B050"/>
                </a:solidFill>
              </a:rPr>
              <a:t>			       </a:t>
            </a:r>
          </a:p>
          <a:p>
            <a:r>
              <a:rPr lang="en-IN" b="1" dirty="0">
                <a:solidFill>
                  <a:srgbClr val="00B050"/>
                </a:solidFill>
              </a:rPr>
              <a:t>							       </a:t>
            </a:r>
            <a:r>
              <a:rPr lang="en-IN" b="1" dirty="0">
                <a:solidFill>
                  <a:srgbClr val="7030A0"/>
                </a:solidFill>
              </a:rPr>
              <a:t>9,98,999</a:t>
            </a:r>
          </a:p>
          <a:p>
            <a:r>
              <a:rPr lang="en-IN" b="1" dirty="0">
                <a:solidFill>
                  <a:srgbClr val="00B050"/>
                </a:solidFill>
              </a:rPr>
              <a:t>Contingencies	-   </a:t>
            </a:r>
            <a:r>
              <a:rPr lang="en-IN" b="1" dirty="0">
                <a:solidFill>
                  <a:schemeClr val="accent4">
                    <a:lumMod val="75000"/>
                  </a:schemeClr>
                </a:solidFill>
              </a:rPr>
              <a:t>1,00,000</a:t>
            </a:r>
            <a:r>
              <a:rPr lang="en-IN" b="1" dirty="0">
                <a:solidFill>
                  <a:srgbClr val="00B050"/>
                </a:solidFill>
              </a:rPr>
              <a:t>	            </a:t>
            </a:r>
            <a:r>
              <a:rPr lang="en-IN" b="1" dirty="0">
                <a:solidFill>
                  <a:schemeClr val="accent5">
                    <a:lumMod val="75000"/>
                  </a:schemeClr>
                </a:solidFill>
              </a:rPr>
              <a:t>97,991</a:t>
            </a:r>
          </a:p>
          <a:p>
            <a:endParaRPr lang="en-IN" b="1" dirty="0">
              <a:solidFill>
                <a:srgbClr val="00B050"/>
              </a:solidFill>
            </a:endParaRPr>
          </a:p>
          <a:p>
            <a:r>
              <a:rPr lang="en-IN" b="1" dirty="0">
                <a:solidFill>
                  <a:srgbClr val="00B050"/>
                </a:solidFill>
              </a:rPr>
              <a:t>Travel Grant	-   </a:t>
            </a:r>
            <a:r>
              <a:rPr lang="en-IN" b="1" dirty="0">
                <a:solidFill>
                  <a:schemeClr val="accent4">
                    <a:lumMod val="75000"/>
                  </a:schemeClr>
                </a:solidFill>
              </a:rPr>
              <a:t>1,00,000</a:t>
            </a:r>
            <a:r>
              <a:rPr lang="en-IN" b="1" dirty="0">
                <a:solidFill>
                  <a:srgbClr val="00B050"/>
                </a:solidFill>
              </a:rPr>
              <a:t>		-</a:t>
            </a:r>
          </a:p>
          <a:p>
            <a:endParaRPr lang="en-IN" dirty="0"/>
          </a:p>
          <a:p>
            <a:r>
              <a:rPr lang="en-IN" dirty="0"/>
              <a:t>Total		- </a:t>
            </a:r>
            <a:r>
              <a:rPr lang="en-IN" b="1" dirty="0">
                <a:solidFill>
                  <a:srgbClr val="7030A0"/>
                </a:solidFill>
              </a:rPr>
              <a:t>41,00,000    	       36,37,366		      39,87,830</a:t>
            </a:r>
            <a:r>
              <a:rPr lang="en-IN" b="1" dirty="0"/>
              <a:t>  	</a:t>
            </a: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06FBF644-C33B-2383-69A6-600C90E17C54}"/>
              </a:ext>
            </a:extLst>
          </p:cNvPr>
          <p:cNvSpPr/>
          <p:nvPr/>
        </p:nvSpPr>
        <p:spPr>
          <a:xfrm>
            <a:off x="7487920" y="2407920"/>
            <a:ext cx="45719" cy="4571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92C7C0B-72C3-63F5-9178-22234FBE1F0C}"/>
              </a:ext>
            </a:extLst>
          </p:cNvPr>
          <p:cNvCxnSpPr/>
          <p:nvPr/>
        </p:nvCxnSpPr>
        <p:spPr>
          <a:xfrm>
            <a:off x="6747753" y="1819937"/>
            <a:ext cx="0" cy="94488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4E5CD97-58F6-8948-4486-F97FCB520E15}"/>
              </a:ext>
            </a:extLst>
          </p:cNvPr>
          <p:cNvSpPr txBox="1"/>
          <p:nvPr/>
        </p:nvSpPr>
        <p:spPr>
          <a:xfrm>
            <a:off x="2392355" y="4306015"/>
            <a:ext cx="6323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>
                <a:solidFill>
                  <a:srgbClr val="0070C0"/>
                </a:solidFill>
              </a:rPr>
              <a:t>Balance amount (as on 09.08.2023)</a:t>
            </a:r>
            <a:r>
              <a:rPr lang="en-IN" b="1" dirty="0"/>
              <a:t>	-	</a:t>
            </a:r>
            <a:r>
              <a:rPr lang="en-IN" b="1" dirty="0">
                <a:solidFill>
                  <a:schemeClr val="accent2">
                    <a:lumMod val="75000"/>
                  </a:schemeClr>
                </a:solidFill>
              </a:rPr>
              <a:t>Rs. 1,12,170</a:t>
            </a:r>
            <a:r>
              <a:rPr lang="en-IN" b="1" dirty="0">
                <a:solidFill>
                  <a:schemeClr val="accent5">
                    <a:lumMod val="75000"/>
                  </a:schemeClr>
                </a:solidFill>
              </a:rPr>
              <a:t>*</a:t>
            </a:r>
            <a:endParaRPr lang="en-IN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19E8A5-EB23-4863-CE97-F4E91EFC78BA}"/>
              </a:ext>
            </a:extLst>
          </p:cNvPr>
          <p:cNvSpPr txBox="1"/>
          <p:nvPr/>
        </p:nvSpPr>
        <p:spPr>
          <a:xfrm flipH="1">
            <a:off x="3578859" y="5245473"/>
            <a:ext cx="50342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>
                <a:solidFill>
                  <a:schemeClr val="accent5">
                    <a:lumMod val="75000"/>
                  </a:schemeClr>
                </a:solidFill>
              </a:rPr>
              <a:t>*</a:t>
            </a:r>
            <a:r>
              <a:rPr lang="en-IN" dirty="0"/>
              <a:t> </a:t>
            </a:r>
            <a:r>
              <a:rPr lang="en-IN" b="1" dirty="0"/>
              <a:t>Rs. 1,00,000	- 	Travel Grant</a:t>
            </a:r>
          </a:p>
          <a:p>
            <a:r>
              <a:rPr lang="en-IN" b="1" dirty="0"/>
              <a:t>    Rs.   11,169	-	Non Recurring</a:t>
            </a:r>
          </a:p>
          <a:p>
            <a:r>
              <a:rPr lang="en-IN" b="1" dirty="0"/>
              <a:t>    Rs.      1,001	-	Recurring</a:t>
            </a:r>
          </a:p>
        </p:txBody>
      </p:sp>
    </p:spTree>
    <p:extLst>
      <p:ext uri="{BB962C8B-B14F-4D97-AF65-F5344CB8AC3E}">
        <p14:creationId xmlns:p14="http://schemas.microsoft.com/office/powerpoint/2010/main" val="13089957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79C743-1D4A-D7CA-FB97-B505993A83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682" y="71120"/>
            <a:ext cx="11774635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5FF8C9-170A-A342-752B-87CC98A20AF8}"/>
              </a:ext>
            </a:extLst>
          </p:cNvPr>
          <p:cNvSpPr txBox="1"/>
          <p:nvPr/>
        </p:nvSpPr>
        <p:spPr>
          <a:xfrm>
            <a:off x="3815675" y="32208"/>
            <a:ext cx="7993704" cy="4238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000" b="1" u="sng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https://pajancoa.ac.in/wordpress/index.php/dbt-star-college-pajancoa/</a:t>
            </a:r>
            <a:endParaRPr lang="en-IN" sz="2000" b="1" dirty="0">
              <a:solidFill>
                <a:srgbClr val="FFFF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9218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467</TotalTime>
  <Words>690</Words>
  <Application>Microsoft Office PowerPoint</Application>
  <PresentationFormat>Widescreen</PresentationFormat>
  <Paragraphs>129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Sundaram V</dc:creator>
  <cp:lastModifiedBy>User</cp:lastModifiedBy>
  <cp:revision>12</cp:revision>
  <cp:lastPrinted>2023-08-09T05:19:59Z</cp:lastPrinted>
  <dcterms:created xsi:type="dcterms:W3CDTF">2023-08-08T09:31:37Z</dcterms:created>
  <dcterms:modified xsi:type="dcterms:W3CDTF">2023-08-14T06:53:25Z</dcterms:modified>
</cp:coreProperties>
</file>